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comments/modernComment_100_2E69C0A7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56" r:id="rId5"/>
    <p:sldId id="2076138079" r:id="rId6"/>
    <p:sldId id="2076138080" r:id="rId7"/>
    <p:sldId id="2076138075" r:id="rId8"/>
    <p:sldId id="2076138081" r:id="rId9"/>
    <p:sldId id="2076138082" r:id="rId10"/>
    <p:sldId id="2076138083" r:id="rId11"/>
    <p:sldId id="2076138084" r:id="rId12"/>
  </p:sldIdLst>
  <p:sldSz cx="12192000" cy="6858000"/>
  <p:notesSz cx="6858000" cy="9144000"/>
  <p:defaultTextStyle>
    <a:defPPr>
      <a:defRPr lang="en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C60638-7AE4-39C5-5284-14AA52B4DC1F}" name="Eda Silberg" initials="ES" userId="S::eda.silberg@kul.ee::3679b5c0-889e-4035-9f69-faef3d5c4339" providerId="AD"/>
  <p188:author id="{77E9718F-1598-0F85-3F29-25E619709854}" name="Margarita Källo" initials="MK" userId="S::margarita.kallo@kul.ee::3cc2b16a-edf2-4e48-acee-c00a149d972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i Eisenberg" initials="KE" lastIdx="1" clrIdx="0">
    <p:extLst>
      <p:ext uri="{19B8F6BF-5375-455C-9EA6-DF929625EA0E}">
        <p15:presenceInfo xmlns:p15="http://schemas.microsoft.com/office/powerpoint/2012/main" userId="Kai Eisenber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01FF"/>
    <a:srgbClr val="9100FF"/>
    <a:srgbClr val="0001ED"/>
    <a:srgbClr val="000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2C622B-F6BA-E28B-B2FD-8067A8DD648A}" v="31" dt="2024-11-27T12:49:14.230"/>
    <p1510:client id="{3A337F34-8DF5-E09F-22B3-04032C3B0451}" v="42" dt="2024-11-27T15:35:52.665"/>
    <p1510:client id="{93520794-63BE-0636-76BF-538A90DC5422}" v="84" dt="2024-11-27T11:01:44.942"/>
    <p1510:client id="{98126211-5178-7C78-B4C0-EDDE782AEC68}" v="98" dt="2024-11-27T11:50:05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52" autoAdjust="0"/>
    <p:restoredTop sz="96327"/>
  </p:normalViewPr>
  <p:slideViewPr>
    <p:cSldViewPr snapToGrid="0" snapToObjects="1">
      <p:cViewPr varScale="1">
        <p:scale>
          <a:sx n="62" d="100"/>
          <a:sy n="62" d="100"/>
        </p:scale>
        <p:origin x="5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comments/modernComment_100_2E69C0A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8BFAA84-4477-4380-A629-CA5C60CFFEE5}" authorId="{64C60638-7AE4-39C5-5284-14AA52B4DC1F}" created="2024-11-27T10:56:51.94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78682535" sldId="256"/>
      <ac:picMk id="4" creationId="{B48FB1F6-CE1B-7E75-28B4-9010A8878DD9}"/>
    </ac:deMkLst>
    <p188:replyLst>
      <p188:reply id="{8DAF7AB9-E3C8-4FEC-A22F-B6C8DC9BD70A}" authorId="{77E9718F-1598-0F85-3F29-25E619709854}" created="2024-11-27T11:44:46.474">
        <p188:txBody>
          <a:bodyPr/>
          <a:lstStyle/>
          <a:p>
            <a:r>
              <a:rPr lang="et-EE"/>
              <a:t>Jah, aga see on sündmusteenuse põhi, kuhu ma lisasin KUMi logo</a:t>
            </a:r>
          </a:p>
        </p188:txBody>
      </p188:reply>
    </p188:replyLst>
    <p188:txBody>
      <a:bodyPr/>
      <a:lstStyle/>
      <a:p>
        <a:r>
          <a:rPr lang="et-EE"/>
          <a:t>Ametlikult on KUM slaididel teine põhi.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5E461-2786-4ED0-83D5-6D563D78F6C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27580-0D78-4876-AD59-27AFED8D9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76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D55CA3EE-BC89-984C-A7B0-3A2F2820F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617" y="1837979"/>
            <a:ext cx="6589644" cy="2584933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2C025169-5350-3743-83AA-5331F77AE4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617" y="4641573"/>
            <a:ext cx="6589644" cy="133184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EE" dirty="0"/>
          </a:p>
        </p:txBody>
      </p:sp>
      <p:sp>
        <p:nvSpPr>
          <p:cNvPr id="19" name="Date Placeholder 1">
            <a:extLst>
              <a:ext uri="{FF2B5EF4-FFF2-40B4-BE49-F238E27FC236}">
                <a16:creationId xmlns:a16="http://schemas.microsoft.com/office/drawing/2014/main" id="{98FBFF71-ACB7-FE43-A643-62C7881D48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7744" y="6356350"/>
            <a:ext cx="2893656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6038916-7E30-A442-94D1-7185435C2549}" type="datetimeFigureOut">
              <a:rPr lang="en-EE" smtClean="0"/>
              <a:pPr/>
              <a:t>11/27/2024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419319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77B6A-8321-AD4D-8033-F33E6068F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2D47F-8A8D-5C4D-B142-27C978C86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CC05-4C20-0C41-A0A4-E9CF17BA5590}" type="slidenum">
              <a:rPr lang="en-EE" smtClean="0"/>
              <a:t>‹#›</a:t>
            </a:fld>
            <a:endParaRPr lang="en-E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59E4C9-C11E-B845-8CB9-E03C52DF7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6" y="1262269"/>
            <a:ext cx="10409584" cy="8547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76168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57356-774B-524A-B6B2-DD6096A53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6" y="1262269"/>
            <a:ext cx="10409584" cy="8547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E0C74-9876-9E4D-BACE-A96BF80E07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4216" y="2364478"/>
            <a:ext cx="4903306" cy="381248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7E8704-9591-244D-B2C3-9EC2E8826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64478"/>
            <a:ext cx="5181600" cy="381248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430801-5809-284D-8876-8B6C89931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CC05-4C20-0C41-A0A4-E9CF17BA5590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93664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FF783-C2B3-574B-B40F-AF79AF57E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217" y="1321904"/>
            <a:ext cx="487949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75D42-99EE-004D-B567-CD2C3ED5D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4217" y="2364477"/>
            <a:ext cx="4879492" cy="382518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E2F44D-46B1-D643-83B8-7FF622416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2190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5B848F-461B-7C4A-BA4D-3F7A35E558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64477"/>
            <a:ext cx="5183188" cy="382518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59C89C-80F8-5744-80C1-DACBC1F1F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403" y="6356350"/>
            <a:ext cx="2743200" cy="365125"/>
          </a:xfrm>
        </p:spPr>
        <p:txBody>
          <a:bodyPr/>
          <a:lstStyle/>
          <a:p>
            <a:fld id="{D937CC05-4C20-0C41-A0A4-E9CF17BA5590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094626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A88CD-BC0F-CA48-974A-3C8B6D4E8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14E473-9264-4F4B-89A7-6F8E3727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CC05-4C20-0C41-A0A4-E9CF17BA5590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065151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95F41-FE22-3445-8E91-D9785F0AE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CC05-4C20-0C41-A0A4-E9CF17BA5590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667873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24E36-1736-764D-BED6-218C95529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6" y="1309816"/>
            <a:ext cx="3827809" cy="999196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7373B-4601-5B4F-A6BD-0C5134D23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09815"/>
            <a:ext cx="6172200" cy="49056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E1638-17D3-1445-84B3-11C5CCD1E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4216" y="2483707"/>
            <a:ext cx="3827809" cy="37317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3AFB0C-DF0B-8B4F-9FCC-9A12B0B23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CC05-4C20-0C41-A0A4-E9CF17BA5590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258920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FE0896-6820-B941-8E5C-8BEAB1F7D2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A99F6-193C-8146-AB18-6C8148C5A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CC05-4C20-0C41-A0A4-E9CF17BA5590}" type="slidenum">
              <a:rPr lang="en-EE" smtClean="0"/>
              <a:t>‹#›</a:t>
            </a:fld>
            <a:endParaRPr lang="en-E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32B20B-FDC9-8F4C-90CA-8B9635752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6" y="1309816"/>
            <a:ext cx="3827809" cy="999196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F0BF246-9AEB-C54B-BDD4-781B86B34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4216" y="2483707"/>
            <a:ext cx="3827809" cy="37317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1162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C27D74-D1C9-0B54-3246-B4076D8A6C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5183EC-F9DE-2D4C-A7E1-418754BA5C3F}"/>
              </a:ext>
            </a:extLst>
          </p:cNvPr>
          <p:cNvSpPr txBox="1"/>
          <p:nvPr userDrawn="1"/>
        </p:nvSpPr>
        <p:spPr>
          <a:xfrm>
            <a:off x="4908274" y="5874026"/>
            <a:ext cx="2375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000" dirty="0" err="1">
                <a:solidFill>
                  <a:schemeClr val="bg1"/>
                </a:solidFill>
              </a:rPr>
              <a:t>www.ria</a:t>
            </a:r>
            <a:r>
              <a:rPr lang="en-EE" sz="2000" dirty="0">
                <a:solidFill>
                  <a:schemeClr val="bg1"/>
                </a:solidFill>
              </a:rPr>
              <a:t>.ee</a:t>
            </a:r>
          </a:p>
        </p:txBody>
      </p:sp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5BE5F1BC-7AE8-FD60-8DAA-A5E67699CF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15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5BFCD99-33B4-26B0-AAAC-A7B552CAB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8F4DFE80-4E99-7DD6-7161-AA5FF558A2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D3E76C-396E-8E48-97C1-5D26E1C393AC}"/>
              </a:ext>
            </a:extLst>
          </p:cNvPr>
          <p:cNvSpPr txBox="1"/>
          <p:nvPr userDrawn="1"/>
        </p:nvSpPr>
        <p:spPr>
          <a:xfrm>
            <a:off x="4908274" y="5874026"/>
            <a:ext cx="2375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000" dirty="0" err="1">
                <a:solidFill>
                  <a:schemeClr val="bg1"/>
                </a:solidFill>
              </a:rPr>
              <a:t>ria</a:t>
            </a:r>
            <a:r>
              <a:rPr lang="en-EE" sz="2000" dirty="0">
                <a:solidFill>
                  <a:schemeClr val="bg1"/>
                </a:solidFill>
              </a:rPr>
              <a:t>.ee</a:t>
            </a:r>
          </a:p>
        </p:txBody>
      </p:sp>
    </p:spTree>
    <p:extLst>
      <p:ext uri="{BB962C8B-B14F-4D97-AF65-F5344CB8AC3E}">
        <p14:creationId xmlns:p14="http://schemas.microsoft.com/office/powerpoint/2010/main" val="3330663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F6FBD23-D33C-E1FD-A540-E5A9B745EB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24727AE-AD0F-A446-BC46-D0411EAEB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617" y="572707"/>
            <a:ext cx="6589644" cy="2584933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E13F7AF-981A-B647-B94A-3CFDEE66DC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617" y="3468756"/>
            <a:ext cx="6589644" cy="133184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EE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38C5709-DC1B-C641-8570-1B68A3D46F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7744" y="6132547"/>
            <a:ext cx="2893656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6038916-7E30-A442-94D1-7185435C2549}" type="datetimeFigureOut">
              <a:rPr lang="en-EE" smtClean="0"/>
              <a:pPr/>
              <a:t>11/27/2024</a:t>
            </a:fld>
            <a:endParaRPr lang="en-EE" dirty="0"/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2C0E9EB2-2A50-1AB7-0E3A-12CB1B1823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02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47A4140-799A-45C5-98FD-B723DE4CF2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41450"/>
            <a:ext cx="12192000" cy="5416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7DAD3-F06D-4D43-B229-041F7DB16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617" y="1837979"/>
            <a:ext cx="6589644" cy="2584933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9AD6F9-7DA5-A142-912D-18DF9046E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617" y="4641573"/>
            <a:ext cx="6589644" cy="133184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EE" dirty="0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6F6D4A8D-C587-D343-9C7A-B0E64C1C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7744" y="6356350"/>
            <a:ext cx="2893656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6038916-7E30-A442-94D1-7185435C2549}" type="datetimeFigureOut">
              <a:rPr lang="en-EE" smtClean="0"/>
              <a:pPr/>
              <a:t>11/27/2024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047002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7FC9FDBC-0264-6B9A-3939-B4DFA6CA8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956E2E84-2633-8E45-BA51-DEE0D4F64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617" y="3429000"/>
            <a:ext cx="8120270" cy="244502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E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AA3495-43D5-2CB4-1787-94274FFBA6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4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73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actory, light, night&#10;&#10;Description automatically generated">
            <a:extLst>
              <a:ext uri="{FF2B5EF4-FFF2-40B4-BE49-F238E27FC236}">
                <a16:creationId xmlns:a16="http://schemas.microsoft.com/office/drawing/2014/main" id="{F1EA5817-BF1E-2AFE-719D-EA25A4F983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81C00758-CEA0-A845-A2C5-64A8D926A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617" y="3429000"/>
            <a:ext cx="8120270" cy="244502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E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8DB73A-5CA0-A67A-279D-F46AB72076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4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2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keyboard&#10;&#10;Description automatically generated">
            <a:extLst>
              <a:ext uri="{FF2B5EF4-FFF2-40B4-BE49-F238E27FC236}">
                <a16:creationId xmlns:a16="http://schemas.microsoft.com/office/drawing/2014/main" id="{627A7A85-DE93-9FC1-5392-46E662B1E9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38B55A9-BC2B-B34F-85A0-E3B0AA217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617" y="3429000"/>
            <a:ext cx="8120270" cy="244502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E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754FD7-83E5-3821-32CC-1BCFCB59FA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4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2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7FC9FDBC-0264-6B9A-3939-B4DFA6CA8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956E2E84-2633-8E45-BA51-DEE0D4F64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617" y="3429000"/>
            <a:ext cx="8120270" cy="244502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230145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actory, light, night&#10;&#10;Description automatically generated">
            <a:extLst>
              <a:ext uri="{FF2B5EF4-FFF2-40B4-BE49-F238E27FC236}">
                <a16:creationId xmlns:a16="http://schemas.microsoft.com/office/drawing/2014/main" id="{F1EA5817-BF1E-2AFE-719D-EA25A4F983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81C00758-CEA0-A845-A2C5-64A8D926A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617" y="3429000"/>
            <a:ext cx="8120270" cy="244502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752392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keyboard&#10;&#10;Description automatically generated">
            <a:extLst>
              <a:ext uri="{FF2B5EF4-FFF2-40B4-BE49-F238E27FC236}">
                <a16:creationId xmlns:a16="http://schemas.microsoft.com/office/drawing/2014/main" id="{627A7A85-DE93-9FC1-5392-46E662B1E9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38B55A9-BC2B-B34F-85A0-E3B0AA217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617" y="3429000"/>
            <a:ext cx="8120270" cy="244502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652991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431F6DC-3CBB-7A4D-BB00-9537F73628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290295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2D0670-9B80-4AE9-0185-48868F0A916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0"/>
            <a:ext cx="12192000" cy="142875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BE4A18-E941-614B-8942-A8A9DC15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6" y="1321904"/>
            <a:ext cx="10409583" cy="85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E4730-4B10-B546-B79E-4087E7E4E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216" y="2355574"/>
            <a:ext cx="10409583" cy="3821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55A5D-248E-E04E-AAF4-86A092764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16" y="6356350"/>
            <a:ext cx="24649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37CC05-4C20-0C41-A0A4-E9CF17BA5590}" type="slidenum">
              <a:rPr lang="en-EE" smtClean="0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46510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64" r:id="rId4"/>
    <p:sldLayoutId id="2147483665" r:id="rId5"/>
    <p:sldLayoutId id="2147483671" r:id="rId6"/>
    <p:sldLayoutId id="2147483672" r:id="rId7"/>
    <p:sldLayoutId id="2147483673" r:id="rId8"/>
    <p:sldLayoutId id="2147483670" r:id="rId9"/>
    <p:sldLayoutId id="2147483650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62" r:id="rId17"/>
    <p:sldLayoutId id="2147483663" r:id="rId18"/>
    <p:sldLayoutId id="214748366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rgbClr val="00946F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0946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0946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946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946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8/10/relationships/comments" Target="../comments/modernComment_100_2E69C0A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C8032-28CF-B648-9704-E2195DB95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927" y="2415747"/>
            <a:ext cx="7583113" cy="1810195"/>
          </a:xfrm>
        </p:spPr>
        <p:txBody>
          <a:bodyPr>
            <a:noAutofit/>
          </a:bodyPr>
          <a:lstStyle/>
          <a:p>
            <a:r>
              <a:rPr lang="et-EE" sz="5400" dirty="0">
                <a:latin typeface="Calibri" panose="020F0502020204030204" pitchFamily="34" charset="0"/>
                <a:cs typeface="Calibri" panose="020F0502020204030204" pitchFamily="34" charset="0"/>
              </a:rPr>
              <a:t>Eestis kohanemine sündmusteenus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2B23CD6-C875-4033-A7D8-845F5AB887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STEK juhtrühma kohtumine</a:t>
            </a:r>
          </a:p>
          <a:p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28.11.2024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B48FB1F6-CE1B-7E75-28B4-9010A8878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60" y="297951"/>
            <a:ext cx="3719245" cy="102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8253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377310A7-BFAF-49BE-2E6F-469A8B924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217" y="1212574"/>
            <a:ext cx="10121050" cy="667597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t-EE" sz="3600" b="0" dirty="0">
                <a:solidFill>
                  <a:schemeClr val="bg1"/>
                </a:solidFill>
              </a:rPr>
              <a:t>PÄEVAKAVAS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19942949-9730-79E1-A3EB-A291A9053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4216" y="2364477"/>
            <a:ext cx="10123135" cy="40774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3200" b="0" i="0" u="none" strike="noStrike" dirty="0">
                <a:effectLst/>
                <a:latin typeface="Calibri"/>
                <a:ea typeface="Calibri"/>
                <a:cs typeface="Calibri"/>
              </a:rPr>
              <a:t>Visioonipäeva tulemused </a:t>
            </a:r>
            <a:r>
              <a:rPr lang="et-EE" sz="3200" b="0" i="0" dirty="0">
                <a:effectLst/>
                <a:latin typeface="Calibri"/>
                <a:ea typeface="Calibri"/>
                <a:cs typeface="Calibri"/>
              </a:rPr>
              <a:t>​</a:t>
            </a:r>
            <a:r>
              <a:rPr lang="et-EE" sz="3200" dirty="0">
                <a:latin typeface="Calibri"/>
                <a:ea typeface="Calibri"/>
                <a:cs typeface="Calibri"/>
              </a:rPr>
              <a:t>(Kersti)</a:t>
            </a:r>
            <a:endParaRPr lang="et-EE" sz="32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3200" b="0" i="0" u="none" strike="noStrike" dirty="0">
                <a:effectLst/>
                <a:latin typeface="Calibri"/>
                <a:ea typeface="Calibri"/>
                <a:cs typeface="Calibri"/>
              </a:rPr>
              <a:t>Planeeritavad tööd </a:t>
            </a:r>
            <a:r>
              <a:rPr lang="et-EE" sz="3200" b="0" i="0" dirty="0">
                <a:effectLst/>
                <a:latin typeface="Calibri"/>
                <a:ea typeface="Calibri"/>
                <a:cs typeface="Calibri"/>
              </a:rPr>
              <a:t>​</a:t>
            </a:r>
            <a:r>
              <a:rPr lang="et-EE" sz="3200" dirty="0">
                <a:latin typeface="Calibri"/>
                <a:ea typeface="Calibri"/>
                <a:cs typeface="Calibri"/>
              </a:rPr>
              <a:t>(Margarita)</a:t>
            </a:r>
            <a:endParaRPr lang="et-EE" sz="3200" b="0" i="0" dirty="0">
              <a:effectLst/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3200" b="0" i="0" u="none" strike="noStrike" dirty="0">
                <a:effectLst/>
                <a:latin typeface="Calibri"/>
                <a:ea typeface="Calibri"/>
                <a:cs typeface="Calibri"/>
              </a:rPr>
              <a:t>Andmepäringud </a:t>
            </a:r>
            <a:r>
              <a:rPr lang="et-EE" sz="3200" b="0" i="0" u="none" strike="noStrike" dirty="0" err="1">
                <a:effectLst/>
                <a:latin typeface="Calibri"/>
                <a:ea typeface="Calibri"/>
                <a:cs typeface="Calibri"/>
              </a:rPr>
              <a:t>EDHSi</a:t>
            </a:r>
            <a:r>
              <a:rPr lang="et-EE" sz="3200" b="0" i="0" u="none" strike="noStrike" dirty="0">
                <a:effectLst/>
                <a:latin typeface="Calibri"/>
                <a:ea typeface="Calibri"/>
                <a:cs typeface="Calibri"/>
              </a:rPr>
              <a:t> ja </a:t>
            </a:r>
            <a:r>
              <a:rPr lang="et-EE" sz="3200" dirty="0" err="1">
                <a:latin typeface="Calibri"/>
                <a:ea typeface="Calibri"/>
                <a:cs typeface="Calibri"/>
              </a:rPr>
              <a:t>EMS</a:t>
            </a:r>
            <a:r>
              <a:rPr lang="et-EE" sz="3200" b="0" i="0" u="none" strike="noStrike" dirty="0" err="1">
                <a:effectLst/>
                <a:latin typeface="Calibri"/>
                <a:ea typeface="Calibri"/>
                <a:cs typeface="Calibri"/>
              </a:rPr>
              <a:t>i</a:t>
            </a:r>
            <a:r>
              <a:rPr lang="et-EE" sz="3200" b="0" i="0" u="none" strike="noStrike" dirty="0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t-EE" sz="3200" b="0" i="0" dirty="0">
                <a:effectLst/>
                <a:latin typeface="Calibri"/>
                <a:ea typeface="Calibri"/>
                <a:cs typeface="Calibri"/>
              </a:rPr>
              <a:t>​</a:t>
            </a:r>
            <a:r>
              <a:rPr lang="et-EE" sz="3200" dirty="0">
                <a:latin typeface="Calibri"/>
                <a:ea typeface="Calibri"/>
                <a:cs typeface="Calibri"/>
              </a:rPr>
              <a:t>(Margarita)</a:t>
            </a:r>
            <a:endParaRPr lang="et-EE" sz="3200" b="0" i="0" dirty="0">
              <a:effectLst/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3200" b="0" i="0" u="none" strike="noStrike" dirty="0">
                <a:effectLst/>
                <a:latin typeface="Calibri"/>
                <a:ea typeface="Calibri"/>
                <a:cs typeface="Calibri"/>
              </a:rPr>
              <a:t>2025 eelarve </a:t>
            </a:r>
            <a:r>
              <a:rPr lang="et-EE" sz="3200" b="0" i="0" dirty="0">
                <a:effectLst/>
                <a:latin typeface="Calibri"/>
                <a:ea typeface="Calibri"/>
                <a:cs typeface="Calibri"/>
              </a:rPr>
              <a:t>​</a:t>
            </a:r>
            <a:r>
              <a:rPr lang="et-EE" sz="3200" dirty="0">
                <a:latin typeface="Calibri"/>
                <a:ea typeface="Calibri"/>
                <a:cs typeface="Calibri"/>
              </a:rPr>
              <a:t>(Margarita)</a:t>
            </a:r>
            <a:endParaRPr lang="et-EE" sz="3200" b="0" i="0" dirty="0">
              <a:effectLst/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3200" b="0" i="0" u="none" strike="noStrike" dirty="0">
                <a:effectLst/>
                <a:latin typeface="Calibri"/>
                <a:ea typeface="Calibri"/>
                <a:cs typeface="Calibri"/>
              </a:rPr>
              <a:t>8. osateenuse LIVE </a:t>
            </a:r>
            <a:r>
              <a:rPr lang="et-EE" sz="3200" b="0" i="0" dirty="0">
                <a:effectLst/>
                <a:latin typeface="Calibri"/>
                <a:ea typeface="Calibri"/>
                <a:cs typeface="Calibri"/>
              </a:rPr>
              <a:t>​</a:t>
            </a:r>
            <a:r>
              <a:rPr lang="et-EE" sz="3200" dirty="0">
                <a:latin typeface="Calibri"/>
                <a:ea typeface="Calibri"/>
                <a:cs typeface="Calibri"/>
              </a:rPr>
              <a:t>(Kersti)</a:t>
            </a:r>
            <a:endParaRPr lang="et-EE" sz="3200" b="0" i="0" dirty="0">
              <a:effectLst/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3200" b="0" i="0" u="none" strike="noStrike" dirty="0">
                <a:effectLst/>
                <a:latin typeface="Calibri"/>
                <a:ea typeface="Calibri"/>
                <a:cs typeface="Calibri"/>
              </a:rPr>
              <a:t>Uus </a:t>
            </a:r>
            <a:r>
              <a:rPr lang="et-EE" sz="3200" b="0" i="0" u="none" strike="noStrike" dirty="0" err="1">
                <a:effectLst/>
                <a:latin typeface="Calibri"/>
                <a:ea typeface="Calibri"/>
                <a:cs typeface="Calibri"/>
              </a:rPr>
              <a:t>Confluence</a:t>
            </a:r>
            <a:r>
              <a:rPr lang="et-EE" sz="3200" b="0" i="0" u="none" strike="noStrike" dirty="0">
                <a:effectLst/>
                <a:latin typeface="Calibri"/>
                <a:ea typeface="Calibri"/>
                <a:cs typeface="Calibri"/>
              </a:rPr>
              <a:t> ja </a:t>
            </a:r>
            <a:r>
              <a:rPr lang="et-EE" sz="3200" b="0" i="0" u="none" strike="noStrike" dirty="0" err="1">
                <a:effectLst/>
                <a:latin typeface="Calibri"/>
                <a:ea typeface="Calibri"/>
                <a:cs typeface="Calibri"/>
              </a:rPr>
              <a:t>Jira</a:t>
            </a:r>
            <a:r>
              <a:rPr lang="et-EE" sz="3200" b="0" i="0" u="none" strike="noStrike" dirty="0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t-EE" sz="3200" b="0" i="0" dirty="0">
                <a:effectLst/>
                <a:latin typeface="Calibri"/>
                <a:ea typeface="Calibri"/>
                <a:cs typeface="Calibri"/>
              </a:rPr>
              <a:t>​</a:t>
            </a:r>
            <a:r>
              <a:rPr lang="et-EE" sz="3200" dirty="0">
                <a:latin typeface="Calibri"/>
                <a:ea typeface="Calibri"/>
                <a:cs typeface="Calibri"/>
              </a:rPr>
              <a:t>(Kersti)</a:t>
            </a:r>
            <a:endParaRPr lang="et-EE" sz="3200" b="0" i="0" dirty="0">
              <a:effectLst/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fontAlgn="base"/>
            <a:r>
              <a:rPr lang="et-EE" sz="3200" b="0" i="0" u="none" strike="noStrike" dirty="0">
                <a:effectLst/>
                <a:latin typeface="Calibri"/>
                <a:ea typeface="Calibri"/>
                <a:cs typeface="Calibri"/>
              </a:rPr>
              <a:t>Osateenuste omanike uudised</a:t>
            </a:r>
            <a:r>
              <a:rPr lang="et-EE" sz="3200" dirty="0">
                <a:latin typeface="Calibri"/>
                <a:ea typeface="Calibri"/>
                <a:cs typeface="Calibri"/>
              </a:rPr>
              <a:t> (kõik)</a:t>
            </a:r>
            <a:endParaRPr lang="et-EE" sz="3200" b="0" i="0" dirty="0">
              <a:effectLst/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endParaRPr lang="et-EE" dirty="0"/>
          </a:p>
        </p:txBody>
      </p:sp>
      <p:pic>
        <p:nvPicPr>
          <p:cNvPr id="7" name="Pilt 6">
            <a:extLst>
              <a:ext uri="{FF2B5EF4-FFF2-40B4-BE49-F238E27FC236}">
                <a16:creationId xmlns:a16="http://schemas.microsoft.com/office/drawing/2014/main" id="{7E906836-75F1-3DE8-0457-CE482B609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50" y="297354"/>
            <a:ext cx="3324914" cy="91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07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B6C2544-8420-066C-D108-23E386775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5471" y="2726104"/>
            <a:ext cx="10373683" cy="31019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t-EE" sz="3200" b="0" i="0" u="none" strike="noStrike" dirty="0">
                <a:effectLst/>
                <a:latin typeface="Calibri"/>
                <a:ea typeface="Calibri"/>
                <a:cs typeface="Calibri"/>
              </a:rPr>
              <a:t>Töid </a:t>
            </a:r>
            <a:r>
              <a:rPr lang="et-EE" sz="3200" dirty="0">
                <a:latin typeface="Calibri"/>
                <a:ea typeface="Calibri"/>
                <a:cs typeface="Calibri"/>
              </a:rPr>
              <a:t>teostati</a:t>
            </a:r>
            <a:r>
              <a:rPr lang="et-EE" sz="3200" b="0" i="0" u="none" strike="noStrike" dirty="0">
                <a:effectLst/>
                <a:latin typeface="Calibri"/>
                <a:ea typeface="Calibri"/>
                <a:cs typeface="Calibri"/>
              </a:rPr>
              <a:t> 06.2024 kuni 10.2024, mille raames valmisid:</a:t>
            </a:r>
          </a:p>
          <a:p>
            <a:pPr marL="0" indent="0">
              <a:buNone/>
            </a:pPr>
            <a:endParaRPr lang="et-EE" sz="32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t-EE" sz="2800" dirty="0">
                <a:latin typeface="Calibri" panose="020F0502020204030204" pitchFamily="34" charset="0"/>
                <a:cs typeface="Calibri" panose="020F0502020204030204" pitchFamily="34" charset="0"/>
              </a:rPr>
              <a:t>Eestis kohanemine visioon</a:t>
            </a:r>
            <a:endParaRPr lang="et-EE" sz="280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lvl="1"/>
            <a:r>
              <a:rPr lang="et-EE" sz="2800" dirty="0">
                <a:latin typeface="Calibri" panose="020F0502020204030204" pitchFamily="34" charset="0"/>
                <a:cs typeface="Calibri" panose="020F0502020204030204" pitchFamily="34" charset="0"/>
              </a:rPr>
              <a:t>STEK presentatsioon</a:t>
            </a:r>
          </a:p>
          <a:p>
            <a:pPr lvl="1"/>
            <a:r>
              <a:rPr lang="et-EE" sz="2800" dirty="0">
                <a:latin typeface="Calibri"/>
                <a:ea typeface="Calibri"/>
                <a:cs typeface="Calibri"/>
              </a:rPr>
              <a:t>STEK </a:t>
            </a:r>
            <a:r>
              <a:rPr lang="et-EE" sz="2800" i="1" err="1">
                <a:latin typeface="Calibri"/>
                <a:ea typeface="Calibri"/>
                <a:cs typeface="Calibri"/>
              </a:rPr>
              <a:t>onepager</a:t>
            </a:r>
            <a:endParaRPr lang="et-EE" sz="2800" i="1">
              <a:latin typeface="Calibri"/>
              <a:ea typeface="Calibri"/>
              <a:cs typeface="Calibri"/>
            </a:endParaRPr>
          </a:p>
          <a:p>
            <a:pPr lvl="1"/>
            <a:r>
              <a:rPr lang="et-EE" sz="2800" dirty="0">
                <a:latin typeface="Calibri" panose="020F0502020204030204" pitchFamily="34" charset="0"/>
                <a:cs typeface="Calibri" panose="020F0502020204030204" pitchFamily="34" charset="0"/>
              </a:rPr>
              <a:t>STEK voldik</a:t>
            </a:r>
          </a:p>
        </p:txBody>
      </p:sp>
      <p:pic>
        <p:nvPicPr>
          <p:cNvPr id="9" name="Pilt 8">
            <a:extLst>
              <a:ext uri="{FF2B5EF4-FFF2-40B4-BE49-F238E27FC236}">
                <a16:creationId xmlns:a16="http://schemas.microsoft.com/office/drawing/2014/main" id="{8E6EA1FE-652E-5595-ABE3-27CE0A196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88" y="300318"/>
            <a:ext cx="3351560" cy="9225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497EDB-79F6-B0FF-B9EE-CB4A2D937AF2}"/>
              </a:ext>
            </a:extLst>
          </p:cNvPr>
          <p:cNvSpPr txBox="1"/>
          <p:nvPr/>
        </p:nvSpPr>
        <p:spPr>
          <a:xfrm>
            <a:off x="914402" y="1715146"/>
            <a:ext cx="10376113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cs typeface="Arial"/>
              </a:rPr>
              <a:t>EESTIS KOHANEMINE  VISIOON</a:t>
            </a:r>
          </a:p>
        </p:txBody>
      </p:sp>
    </p:spTree>
    <p:extLst>
      <p:ext uri="{BB962C8B-B14F-4D97-AF65-F5344CB8AC3E}">
        <p14:creationId xmlns:p14="http://schemas.microsoft.com/office/powerpoint/2010/main" val="1680499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732724-BB5D-43C1-8580-52730D722FD9}"/>
              </a:ext>
            </a:extLst>
          </p:cNvPr>
          <p:cNvSpPr txBox="1"/>
          <p:nvPr/>
        </p:nvSpPr>
        <p:spPr>
          <a:xfrm>
            <a:off x="917323" y="1266858"/>
            <a:ext cx="4906386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sz="2400" b="1" noProof="1">
                <a:solidFill>
                  <a:schemeClr val="bg1"/>
                </a:solidFill>
              </a:rPr>
              <a:t>2024 Iõpp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EA11A4-6ACE-4E8C-855D-651B14C67391}"/>
              </a:ext>
            </a:extLst>
          </p:cNvPr>
          <p:cNvSpPr txBox="1"/>
          <p:nvPr/>
        </p:nvSpPr>
        <p:spPr>
          <a:xfrm>
            <a:off x="6172200" y="1266858"/>
            <a:ext cx="5183188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>
            <a:defPPr>
              <a:defRPr lang="en-EE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t-EE" noProof="1"/>
              <a:t>2025 Iõpp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9122D3E-4231-4FA4-8B06-241554370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5733" y="351171"/>
            <a:ext cx="5312934" cy="616014"/>
          </a:xfrm>
          <a:solidFill>
            <a:schemeClr val="accent6">
              <a:lumMod val="50000"/>
            </a:schemeClr>
          </a:solidFill>
          <a:ln>
            <a:solidFill>
              <a:schemeClr val="bg2"/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et-EE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Eestis kohanemine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6412E8-D406-4594-AEF9-53D281F313A1}"/>
              </a:ext>
            </a:extLst>
          </p:cNvPr>
          <p:cNvSpPr txBox="1">
            <a:spLocks/>
          </p:cNvSpPr>
          <p:nvPr/>
        </p:nvSpPr>
        <p:spPr>
          <a:xfrm>
            <a:off x="944217" y="1849024"/>
            <a:ext cx="4879492" cy="2822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46F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46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46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46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46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sz="1600" b="1" dirty="0">
                <a:latin typeface="Calibri" panose="020F0502020204030204" pitchFamily="34" charset="0"/>
                <a:cs typeface="Calibri" panose="020F0502020204030204" pitchFamily="34" charset="0"/>
              </a:rPr>
              <a:t>Kuhu oleme jõudnud?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Infoteenus eesti.ee platvormil (7 osateenust)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Arial"/>
              </a:rPr>
              <a:t>8. osateenus (</a:t>
            </a:r>
            <a:r>
              <a:rPr lang="et-EE" sz="1800" dirty="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pangakonto</a:t>
            </a: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Arial"/>
              </a:rPr>
              <a:t> ja tulude deklareerimine) läheb </a:t>
            </a:r>
            <a:r>
              <a:rPr lang="et-EE" sz="1800" b="0" i="0" u="none" strike="noStrike" dirty="0" err="1">
                <a:solidFill>
                  <a:srgbClr val="000000"/>
                </a:solidFill>
                <a:effectLst/>
                <a:latin typeface="Calibri"/>
                <a:ea typeface="Calibri"/>
                <a:cs typeface="Arial"/>
              </a:rPr>
              <a:t>LIVE'i</a:t>
            </a:r>
            <a:r>
              <a:rPr lang="et-EE" sz="1800" b="0" i="0" dirty="0">
                <a:solidFill>
                  <a:srgbClr val="000000"/>
                </a:solidFill>
                <a:effectLst/>
                <a:latin typeface="Calibri"/>
                <a:ea typeface="Calibri"/>
                <a:cs typeface="Arial"/>
              </a:rPr>
              <a:t>​</a:t>
            </a:r>
            <a:endParaRPr lang="et-EE" sz="1100" b="0" i="0" dirty="0">
              <a:solidFill>
                <a:srgbClr val="000000"/>
              </a:solidFill>
              <a:effectLst/>
              <a:latin typeface="Calibri"/>
              <a:ea typeface="Calibri"/>
              <a:cs typeface="Arial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Arial"/>
              </a:rPr>
              <a:t>7 </a:t>
            </a:r>
            <a:r>
              <a:rPr lang="et-EE" sz="1800" dirty="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osateenuse</a:t>
            </a: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Arial"/>
              </a:rPr>
              <a:t> personaliseeritud info kajastamine eesti.ee portaalis. Ootab tellimust</a:t>
            </a:r>
            <a:endParaRPr lang="et-EE" sz="1100" b="0" i="0" dirty="0">
              <a:solidFill>
                <a:srgbClr val="000000"/>
              </a:solidFill>
              <a:effectLst/>
              <a:latin typeface="Calibri"/>
              <a:ea typeface="Calibri"/>
              <a:cs typeface="Arial"/>
            </a:endParaRPr>
          </a:p>
          <a:p>
            <a:pPr fontAlgn="base"/>
            <a:r>
              <a:rPr lang="et-EE" sz="1800" dirty="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Keeleõppe</a:t>
            </a: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Arial"/>
              </a:rPr>
              <a:t> </a:t>
            </a:r>
            <a:r>
              <a:rPr lang="et-EE" sz="1800" dirty="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info</a:t>
            </a: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Arial"/>
              </a:rPr>
              <a:t> jõudmine </a:t>
            </a:r>
            <a:r>
              <a:rPr lang="et-EE" sz="1800" b="0" i="0" u="none" strike="noStrike" dirty="0" err="1">
                <a:solidFill>
                  <a:srgbClr val="000000"/>
                </a:solidFill>
                <a:effectLst/>
                <a:latin typeface="Calibri"/>
                <a:ea typeface="Calibri"/>
                <a:cs typeface="Arial"/>
              </a:rPr>
              <a:t>SiE</a:t>
            </a: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Arial"/>
              </a:rPr>
              <a:t> andmebaasi teistest andmebaasidest (EHIS ja EMS)</a:t>
            </a:r>
            <a:r>
              <a:rPr lang="et-EE" sz="1800" b="0" i="0" dirty="0">
                <a:solidFill>
                  <a:srgbClr val="000000"/>
                </a:solidFill>
                <a:effectLst/>
                <a:latin typeface="Calibri"/>
                <a:ea typeface="Calibri"/>
                <a:cs typeface="Arial"/>
              </a:rPr>
              <a:t>​</a:t>
            </a:r>
            <a:r>
              <a:rPr lang="et-EE" sz="1800" dirty="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 on uuritud ja kaardistatud</a:t>
            </a:r>
            <a:endParaRPr lang="et-EE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Arial"/>
              </a:rPr>
              <a:t>STEK </a:t>
            </a:r>
            <a:r>
              <a:rPr lang="et-EE" sz="1800" dirty="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visioon</a:t>
            </a: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Arial"/>
              </a:rPr>
              <a:t> on loodud ja kõikidele osapooltele tutvustatud</a:t>
            </a:r>
            <a:endParaRPr lang="et-EE" sz="1100" b="0" i="0" dirty="0">
              <a:solidFill>
                <a:srgbClr val="000000"/>
              </a:solidFill>
              <a:effectLst/>
              <a:latin typeface="Calibri"/>
              <a:ea typeface="Calibri"/>
              <a:cs typeface="Arial"/>
            </a:endParaRPr>
          </a:p>
          <a:p>
            <a:endParaRPr lang="et-E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C0757FE-7DCC-4525-94ED-D6E4CD564250}"/>
              </a:ext>
            </a:extLst>
          </p:cNvPr>
          <p:cNvSpPr txBox="1">
            <a:spLocks/>
          </p:cNvSpPr>
          <p:nvPr/>
        </p:nvSpPr>
        <p:spPr>
          <a:xfrm>
            <a:off x="917323" y="4780289"/>
            <a:ext cx="4879492" cy="19179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46F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46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46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46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46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t-EE" sz="1600" b="1" dirty="0">
                <a:latin typeface="Calibri" panose="020F0502020204030204" pitchFamily="34" charset="0"/>
                <a:cs typeface="Calibri" panose="020F0502020204030204" pitchFamily="34" charset="0"/>
              </a:rPr>
              <a:t>Murekohad (võimalikud takistused)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Sõltuvus teiste süsteemide arendamisest (HTM ja EHIS/</a:t>
            </a:r>
            <a:r>
              <a:rPr lang="et-E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KeeleVärav</a:t>
            </a: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r>
              <a:rPr lang="et-EE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t-EE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Seadusandluse jäikus ja muudatuste aeglus</a:t>
            </a:r>
            <a:r>
              <a:rPr lang="et-EE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t-EE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Ressursside piiratus</a:t>
            </a:r>
            <a:r>
              <a:rPr lang="et-EE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t-EE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Hangetega läheb tavapärasest kauem</a:t>
            </a:r>
            <a:endParaRPr lang="et-EE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t-E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CAB82E3-F132-44BC-AEEC-CDFD266BC24C}"/>
              </a:ext>
            </a:extLst>
          </p:cNvPr>
          <p:cNvSpPr txBox="1">
            <a:spLocks/>
          </p:cNvSpPr>
          <p:nvPr/>
        </p:nvSpPr>
        <p:spPr>
          <a:xfrm>
            <a:off x="6172200" y="1849024"/>
            <a:ext cx="5183188" cy="256874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46F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46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46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46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46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sz="1600" b="1" dirty="0">
                <a:latin typeface="Calibri" panose="020F0502020204030204" pitchFamily="34" charset="0"/>
                <a:cs typeface="Calibri" panose="020F0502020204030204" pitchFamily="34" charset="0"/>
              </a:rPr>
              <a:t>Kuhu oleme jõudnud?</a:t>
            </a:r>
          </a:p>
          <a:p>
            <a:pPr fontAlgn="base"/>
            <a:r>
              <a:rPr lang="et-EE" sz="1800" dirty="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Kuue osateenuse infoteenus</a:t>
            </a:r>
            <a:r>
              <a:rPr lang="et-EE" sz="11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t-EE" sz="1800" dirty="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 </a:t>
            </a: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Arial"/>
              </a:rPr>
              <a:t>eesti.ee </a:t>
            </a:r>
            <a:r>
              <a:rPr lang="et-EE" sz="1800" b="0" i="0" u="none" strike="noStrike">
                <a:solidFill>
                  <a:srgbClr val="000000"/>
                </a:solidFill>
                <a:effectLst/>
                <a:latin typeface="Calibri"/>
                <a:ea typeface="Calibri"/>
                <a:cs typeface="Arial"/>
              </a:rPr>
              <a:t>portaalis</a:t>
            </a:r>
            <a:r>
              <a:rPr lang="et-EE" sz="180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 on </a:t>
            </a:r>
            <a:r>
              <a:rPr lang="et-EE" sz="1800" dirty="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osaliselt personaliseeritud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EHISe</a:t>
            </a: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ja </a:t>
            </a:r>
            <a:r>
              <a:rPr lang="et-E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EMS</a:t>
            </a:r>
            <a:r>
              <a:rPr lang="et-E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</a:t>
            </a: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andmepäringud jõuavad </a:t>
            </a:r>
            <a:r>
              <a:rPr lang="et-E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SiE</a:t>
            </a: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andmebaasi</a:t>
            </a:r>
            <a:r>
              <a:rPr lang="et-EE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t-EE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Olemas õiguslik alus andmevahetuseks</a:t>
            </a:r>
            <a:r>
              <a:rPr lang="et-EE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t-EE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Loodud kommunikatsiooniplaan</a:t>
            </a:r>
            <a:r>
              <a:rPr lang="et-EE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t-EE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SiE</a:t>
            </a: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andmevahetus eesti.ee portaaliga (?)</a:t>
            </a:r>
            <a:endParaRPr lang="et-EE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t-E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280EDA2-C7C8-49F8-AAB5-4DB85B0FD82F}"/>
              </a:ext>
            </a:extLst>
          </p:cNvPr>
          <p:cNvSpPr txBox="1">
            <a:spLocks/>
          </p:cNvSpPr>
          <p:nvPr/>
        </p:nvSpPr>
        <p:spPr>
          <a:xfrm>
            <a:off x="6172200" y="4764462"/>
            <a:ext cx="4879492" cy="1636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46F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46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46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46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46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t-EE" sz="1600" b="1" dirty="0">
                <a:latin typeface="Calibri" panose="020F0502020204030204" pitchFamily="34" charset="0"/>
                <a:cs typeface="Calibri" panose="020F0502020204030204" pitchFamily="34" charset="0"/>
              </a:rPr>
              <a:t>Kuidas edasi?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Jätkutegevused seotud teenuse personaliseerimisega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Proovime arvestada ülalpidamiskuludega baaseelarves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Otsime rahastusallikaid ST edasiarendamiseks</a:t>
            </a:r>
            <a:endParaRPr lang="et-EE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t-E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lt 1">
            <a:extLst>
              <a:ext uri="{FF2B5EF4-FFF2-40B4-BE49-F238E27FC236}">
                <a16:creationId xmlns:a16="http://schemas.microsoft.com/office/drawing/2014/main" id="{255D23CB-798D-210D-6113-D7D7F417B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88" y="300318"/>
            <a:ext cx="3351560" cy="92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81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AFB7704E-A352-8234-1B0F-3D772137C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216" y="1321904"/>
            <a:ext cx="10411171" cy="639098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t-EE" sz="3600" b="0" dirty="0">
                <a:solidFill>
                  <a:schemeClr val="bg1"/>
                </a:solidFill>
              </a:rPr>
              <a:t>EELARVE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708881C6-8D31-0C0B-64E7-529EE9819B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t-EE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  <a:p>
            <a:pPr fontAlgn="base"/>
            <a:r>
              <a:rPr lang="et-EE" sz="2000" b="0" i="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2024. aasta eelarveks oli planeeritud </a:t>
            </a:r>
            <a:r>
              <a:rPr lang="et-EE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  </a:t>
            </a:r>
            <a:r>
              <a:rPr lang="et-EE" sz="2000" b="0" i="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61 000€ (jooksva aasta eeldatavad kulud ca 12 000€</a:t>
            </a:r>
            <a:r>
              <a:rPr lang="et-EE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</a:t>
            </a:r>
            <a:endParaRPr lang="en-US" sz="2000" b="0" i="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2000" b="0" i="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Senised kulud on seotud majanduskuludega. Investeeringuid 2024. aastal ei </a:t>
            </a:r>
            <a:r>
              <a:rPr lang="et-EE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ole</a:t>
            </a:r>
            <a:endParaRPr lang="et-EE" sz="2000" b="0" i="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2000" b="0" i="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Enamus arendustegevusi jäävad 2025. aastasse</a:t>
            </a:r>
            <a:endParaRPr lang="et-EE" sz="2000" b="0" i="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  <a:p>
            <a:endParaRPr lang="et-EE" dirty="0"/>
          </a:p>
        </p:txBody>
      </p:sp>
      <p:sp>
        <p:nvSpPr>
          <p:cNvPr id="5" name="Sisu kohatäide 4">
            <a:extLst>
              <a:ext uri="{FF2B5EF4-FFF2-40B4-BE49-F238E27FC236}">
                <a16:creationId xmlns:a16="http://schemas.microsoft.com/office/drawing/2014/main" id="{0CF2ED8F-9DF6-F4AE-3FD7-D4004DF8FE3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t-EE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  <a:p>
            <a:pPr fontAlgn="base"/>
            <a:r>
              <a:rPr lang="et-EE" sz="2000" b="0" i="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Planeeritud eelarve 220 000€, millest     </a:t>
            </a:r>
            <a:r>
              <a:rPr lang="et-EE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 </a:t>
            </a:r>
            <a:r>
              <a:rPr lang="et-EE" sz="2000" b="0" i="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200 000€ on planeeritud investeeringuteks (andmevahetuseks vajalikud liidesed ja arendused</a:t>
            </a:r>
            <a:r>
              <a:rPr lang="et-EE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</a:t>
            </a:r>
            <a:endParaRPr lang="en-US" sz="2000" b="0" i="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100 000€ RIA 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100 000€ MKM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20 000€ kommunikatsioon ja majandus</a:t>
            </a:r>
            <a:endParaRPr lang="en-US" sz="2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t-EE" sz="2000" b="0" i="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Aasta lõpuks on eelarvelised vahendid kulutatud eesmärgipäraselt</a:t>
            </a:r>
            <a:endParaRPr lang="et-EE" sz="2000" b="0" i="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  <a:p>
            <a:endParaRPr lang="et-EE" dirty="0"/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FF0EE779-9930-BEB8-40D2-DBD515020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88" y="300318"/>
            <a:ext cx="3351560" cy="92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67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9DE84582-C0F8-45DB-2718-5D5AB8117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216" y="1321904"/>
            <a:ext cx="10281971" cy="628082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t-EE" sz="3600" b="0" dirty="0">
                <a:solidFill>
                  <a:schemeClr val="bg1"/>
                </a:solidFill>
              </a:rPr>
              <a:t>PANGAKONTO JA TULUDE DEKLAREERIMINE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6E6E844-9DB9-5A7A-C69E-9F0629CEB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4217" y="2364477"/>
            <a:ext cx="10281970" cy="38251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t-EE" sz="3200" dirty="0">
                <a:latin typeface="Calibri" panose="020F0502020204030204" pitchFamily="34" charset="0"/>
                <a:cs typeface="Calibri" panose="020F0502020204030204" pitchFamily="34" charset="0"/>
              </a:rPr>
              <a:t>8. osateenus koosneb kolmest sammust: </a:t>
            </a:r>
          </a:p>
          <a:p>
            <a:pPr marL="0" indent="0">
              <a:buNone/>
            </a:pPr>
            <a:endParaRPr lang="et-E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t-EE" sz="2800" dirty="0">
                <a:latin typeface="Calibri"/>
                <a:ea typeface="Calibri"/>
                <a:cs typeface="Calibri"/>
              </a:rPr>
              <a:t>pangakonto loomine</a:t>
            </a:r>
          </a:p>
          <a:p>
            <a:pPr lvl="1"/>
            <a:r>
              <a:rPr lang="et-EE" sz="2800" dirty="0">
                <a:latin typeface="Calibri" panose="020F0502020204030204" pitchFamily="34" charset="0"/>
                <a:cs typeface="Calibri" panose="020F0502020204030204" pitchFamily="34" charset="0"/>
              </a:rPr>
              <a:t>Eesti maksusüsteem</a:t>
            </a:r>
          </a:p>
          <a:p>
            <a:pPr lvl="1"/>
            <a:r>
              <a:rPr lang="et-EE" sz="2800" dirty="0">
                <a:latin typeface="Calibri"/>
                <a:ea typeface="Calibri"/>
                <a:cs typeface="Calibri"/>
              </a:rPr>
              <a:t>tulude deklareerimine </a:t>
            </a:r>
          </a:p>
          <a:p>
            <a:pPr lvl="1"/>
            <a:endParaRPr lang="et-E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et-EE" sz="2800" dirty="0">
                <a:latin typeface="Calibri" panose="020F0502020204030204" pitchFamily="34" charset="0"/>
                <a:cs typeface="Calibri" panose="020F0502020204030204" pitchFamily="34" charset="0"/>
              </a:rPr>
              <a:t>LIVE toimub 2024. aasta lõpus või 2025. aasta alguses</a:t>
            </a:r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DA845EEE-CE27-CE56-2261-C3B943225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88" y="300318"/>
            <a:ext cx="3351560" cy="92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68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8C774A20-F5F9-2158-D765-EB8FEE265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217" y="1321904"/>
            <a:ext cx="4879492" cy="539947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t-EE" sz="2800" b="0" i="0" u="none" strike="noStrike" cap="all" dirty="0">
                <a:solidFill>
                  <a:schemeClr val="bg1"/>
                </a:solidFill>
                <a:effectLst/>
                <a:latin typeface="+mj-lt"/>
              </a:rPr>
              <a:t>Confluence</a:t>
            </a:r>
            <a:endParaRPr lang="et-EE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E83F054F-171B-1EDC-6221-02A8A1916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21904"/>
            <a:ext cx="5183188" cy="539947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t-EE" sz="2800" b="0" cap="all" dirty="0">
                <a:solidFill>
                  <a:schemeClr val="bg1"/>
                </a:solidFill>
                <a:latin typeface="+mj-lt"/>
              </a:rPr>
              <a:t>JIRA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A4EFA-8670-440D-300F-3E05362594DD}"/>
              </a:ext>
            </a:extLst>
          </p:cNvPr>
          <p:cNvSpPr txBox="1"/>
          <p:nvPr/>
        </p:nvSpPr>
        <p:spPr>
          <a:xfrm>
            <a:off x="4529581" y="456912"/>
            <a:ext cx="3285237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t-EE" sz="3600" b="0" i="0" u="none" strike="noStrike" cap="all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UuED</a:t>
            </a:r>
            <a:endParaRPr lang="et-EE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lt 7">
            <a:extLst>
              <a:ext uri="{FF2B5EF4-FFF2-40B4-BE49-F238E27FC236}">
                <a16:creationId xmlns:a16="http://schemas.microsoft.com/office/drawing/2014/main" id="{B5FEE2BE-6540-E7A7-E664-EABC3B8C7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88" y="300318"/>
            <a:ext cx="3351560" cy="922554"/>
          </a:xfrm>
          <a:prstGeom prst="rect">
            <a:avLst/>
          </a:prstGeom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68961E53-2A0F-F468-89AB-8D572DE59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94" y="2462239"/>
            <a:ext cx="5809906" cy="3429000"/>
          </a:xfrm>
          <a:prstGeom prst="rect">
            <a:avLst/>
          </a:prstGeom>
        </p:spPr>
      </p:pic>
      <p:pic>
        <p:nvPicPr>
          <p:cNvPr id="12" name="Pilt 11">
            <a:extLst>
              <a:ext uri="{FF2B5EF4-FFF2-40B4-BE49-F238E27FC236}">
                <a16:creationId xmlns:a16="http://schemas.microsoft.com/office/drawing/2014/main" id="{EB3088C5-89B9-E40D-DF06-D53D9D1A0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888" y="2462239"/>
            <a:ext cx="5183189" cy="393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99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>
            <a:extLst>
              <a:ext uri="{FF2B5EF4-FFF2-40B4-BE49-F238E27FC236}">
                <a16:creationId xmlns:a16="http://schemas.microsoft.com/office/drawing/2014/main" id="{188D7A1E-F71F-0BCD-21DE-A3DA61294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4217" y="1597446"/>
            <a:ext cx="10270954" cy="4592217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t-EE" sz="5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t-EE" sz="5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t-EE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OSATEENUSTE OMANIKE UUDISED</a:t>
            </a:r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3B0F5D59-C365-4171-8B4B-0CD123FF5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88" y="300318"/>
            <a:ext cx="3351560" cy="92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56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TA palett">
      <a:dk1>
        <a:srgbClr val="000000"/>
      </a:dk1>
      <a:lt1>
        <a:srgbClr val="FFFFFF"/>
      </a:lt1>
      <a:dk2>
        <a:srgbClr val="006853"/>
      </a:dk2>
      <a:lt2>
        <a:srgbClr val="E7E6E6"/>
      </a:lt2>
      <a:accent1>
        <a:srgbClr val="00965E"/>
      </a:accent1>
      <a:accent2>
        <a:srgbClr val="03CE7D"/>
      </a:accent2>
      <a:accent3>
        <a:srgbClr val="7BDB9B"/>
      </a:accent3>
      <a:accent4>
        <a:srgbClr val="F38571"/>
      </a:accent4>
      <a:accent5>
        <a:srgbClr val="F3DA71"/>
      </a:accent5>
      <a:accent6>
        <a:srgbClr val="B7E2E1"/>
      </a:accent6>
      <a:hlink>
        <a:srgbClr val="0056C0"/>
      </a:hlink>
      <a:folHlink>
        <a:srgbClr val="006E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88A6D1F2C75E40913664319FE128F2" ma:contentTypeVersion="14" ma:contentTypeDescription="Create a new document." ma:contentTypeScope="" ma:versionID="a355e77c87e7db139d25f0d067238a8a">
  <xsd:schema xmlns:xsd="http://www.w3.org/2001/XMLSchema" xmlns:xs="http://www.w3.org/2001/XMLSchema" xmlns:p="http://schemas.microsoft.com/office/2006/metadata/properties" xmlns:ns2="426a2921-9f67-48e4-8d97-fcf146420ac6" xmlns:ns3="98ed7f6f-5b1a-4508-b383-3cc1bbe8343b" targetNamespace="http://schemas.microsoft.com/office/2006/metadata/properties" ma:root="true" ma:fieldsID="54e214b8c198e6daaec8429884e7330b" ns2:_="" ns3:_="">
    <xsd:import namespace="426a2921-9f67-48e4-8d97-fcf146420ac6"/>
    <xsd:import namespace="98ed7f6f-5b1a-4508-b383-3cc1bbe834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6a2921-9f67-48e4-8d97-fcf146420a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bf6974d-894c-4b76-94e9-da4eaeb0c3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d7f6f-5b1a-4508-b383-3cc1bbe8343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b795be7-019c-49d1-9e53-10b580d2d4ec}" ma:internalName="TaxCatchAll" ma:showField="CatchAllData" ma:web="98ed7f6f-5b1a-4508-b383-3cc1bbe834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26a2921-9f67-48e4-8d97-fcf146420ac6">
      <Terms xmlns="http://schemas.microsoft.com/office/infopath/2007/PartnerControls"/>
    </lcf76f155ced4ddcb4097134ff3c332f>
    <TaxCatchAll xmlns="98ed7f6f-5b1a-4508-b383-3cc1bbe8343b" xsi:nil="true"/>
  </documentManagement>
</p:properties>
</file>

<file path=customXml/itemProps1.xml><?xml version="1.0" encoding="utf-8"?>
<ds:datastoreItem xmlns:ds="http://schemas.openxmlformats.org/officeDocument/2006/customXml" ds:itemID="{AD81E1AE-F0F1-4151-8746-FA4E710A58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6a2921-9f67-48e4-8d97-fcf146420ac6"/>
    <ds:schemaRef ds:uri="98ed7f6f-5b1a-4508-b383-3cc1bbe834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E2F9C3C-2B11-4A05-A565-22B83D5B48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ED367A-6E86-47D7-A57C-D0674E35C7CC}">
  <ds:schemaRefs>
    <ds:schemaRef ds:uri="http://schemas.microsoft.com/office/2006/metadata/properties"/>
    <ds:schemaRef ds:uri="http://schemas.microsoft.com/office/infopath/2007/PartnerControls"/>
    <ds:schemaRef ds:uri="426a2921-9f67-48e4-8d97-fcf146420ac6"/>
    <ds:schemaRef ds:uri="98ed7f6f-5b1a-4508-b383-3cc1bbe8343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3957</TotalTime>
  <Words>346</Words>
  <Application>Microsoft Office PowerPoint</Application>
  <PresentationFormat>Laiekraan</PresentationFormat>
  <Paragraphs>67</Paragraphs>
  <Slides>8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2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Eestis kohanemine sündmusteenus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Meelis Opmann</dc:creator>
  <cp:lastModifiedBy>Margarita Källo</cp:lastModifiedBy>
  <cp:revision>196</cp:revision>
  <dcterms:created xsi:type="dcterms:W3CDTF">2021-11-15T15:07:02Z</dcterms:created>
  <dcterms:modified xsi:type="dcterms:W3CDTF">2024-11-27T15:41:25Z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0x0101001588A6D1F2C75E40913664319FE128F2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2024-10-11T06:01:46Z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8fe098d2-428d-4bd4-9803-7195fe96f0e2</vt:lpwstr>
  </property>
  <property fmtid="{D5CDD505-2E9C-101B-9397-08002B2CF9AE}" pid="8" name="MSIP_Label_defa4170-0d19-0005-0004-bc88714345d2_ActionId">
    <vt:lpwstr>3e816211-cab8-4f69-be28-01adaa71e771</vt:lpwstr>
  </property>
  <property fmtid="{D5CDD505-2E9C-101B-9397-08002B2CF9AE}" pid="9" name="MSIP_Label_defa4170-0d19-0005-0004-bc88714345d2_ContentBits">
    <vt:lpwstr>0</vt:lpwstr>
  </property>
</Properties>
</file>